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5" r:id="rId1"/>
  </p:sldMasterIdLst>
  <p:sldIdLst>
    <p:sldId id="256" r:id="rId2"/>
    <p:sldId id="270" r:id="rId3"/>
    <p:sldId id="265" r:id="rId4"/>
    <p:sldId id="269" r:id="rId5"/>
    <p:sldId id="278" r:id="rId6"/>
    <p:sldId id="275" r:id="rId7"/>
    <p:sldId id="280" r:id="rId8"/>
    <p:sldId id="279" r:id="rId9"/>
    <p:sldId id="281" r:id="rId10"/>
    <p:sldId id="274" r:id="rId11"/>
    <p:sldId id="282" r:id="rId12"/>
    <p:sldId id="273" r:id="rId13"/>
    <p:sldId id="268" r:id="rId14"/>
    <p:sldId id="267" r:id="rId15"/>
    <p:sldId id="272" r:id="rId16"/>
    <p:sldId id="276" r:id="rId17"/>
    <p:sldId id="277" r:id="rId18"/>
    <p:sldId id="26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B268311-88D1-4294-8416-23E419689199}">
          <p14:sldIdLst>
            <p14:sldId id="256"/>
            <p14:sldId id="270"/>
            <p14:sldId id="265"/>
            <p14:sldId id="269"/>
            <p14:sldId id="278"/>
            <p14:sldId id="275"/>
            <p14:sldId id="280"/>
            <p14:sldId id="279"/>
            <p14:sldId id="281"/>
            <p14:sldId id="274"/>
            <p14:sldId id="282"/>
            <p14:sldId id="273"/>
            <p14:sldId id="268"/>
            <p14:sldId id="267"/>
            <p14:sldId id="272"/>
            <p14:sldId id="276"/>
            <p14:sldId id="277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2F70E3-D9B2-465D-81AC-11EE8CD75E19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6D849FD-15E1-4608-9C31-CB6167876724}">
      <dgm:prSet phldrT="[Text]"/>
      <dgm:spPr/>
      <dgm:t>
        <a:bodyPr/>
        <a:lstStyle/>
        <a:p>
          <a:r>
            <a:rPr lang="en-GB" dirty="0">
              <a:solidFill>
                <a:schemeClr val="bg1"/>
              </a:solidFill>
            </a:rPr>
            <a:t>1500-2000</a:t>
          </a:r>
        </a:p>
      </dgm:t>
    </dgm:pt>
    <dgm:pt modelId="{C53A1253-3916-4D2B-A098-854E3CD0DFD3}" type="parTrans" cxnId="{C2743012-3C7B-4505-8090-296785B82E46}">
      <dgm:prSet/>
      <dgm:spPr/>
      <dgm:t>
        <a:bodyPr/>
        <a:lstStyle/>
        <a:p>
          <a:endParaRPr lang="en-GB"/>
        </a:p>
      </dgm:t>
    </dgm:pt>
    <dgm:pt modelId="{D65A9092-90FA-4793-9C18-7726F43387A2}" type="sibTrans" cxnId="{C2743012-3C7B-4505-8090-296785B82E46}">
      <dgm:prSet/>
      <dgm:spPr/>
      <dgm:t>
        <a:bodyPr/>
        <a:lstStyle/>
        <a:p>
          <a:endParaRPr lang="en-GB"/>
        </a:p>
      </dgm:t>
    </dgm:pt>
    <dgm:pt modelId="{DCC96B1F-C12A-4A68-ADDA-63C53D136FB8}">
      <dgm:prSet phldrT="[Text]"/>
      <dgm:spPr/>
      <dgm:t>
        <a:bodyPr/>
        <a:lstStyle/>
        <a:p>
          <a:r>
            <a:rPr lang="en-GB" dirty="0">
              <a:solidFill>
                <a:schemeClr val="bg1"/>
              </a:solidFill>
            </a:rPr>
            <a:t>150-250</a:t>
          </a:r>
        </a:p>
      </dgm:t>
    </dgm:pt>
    <dgm:pt modelId="{BF8224F1-363F-430B-A663-2BC3F34DF70C}" type="parTrans" cxnId="{9B09BB28-CE25-482D-8D6A-615A782C5507}">
      <dgm:prSet/>
      <dgm:spPr/>
      <dgm:t>
        <a:bodyPr/>
        <a:lstStyle/>
        <a:p>
          <a:endParaRPr lang="en-GB"/>
        </a:p>
      </dgm:t>
    </dgm:pt>
    <dgm:pt modelId="{DFB807E9-3483-486A-9B33-82AEE28C1A6A}" type="sibTrans" cxnId="{9B09BB28-CE25-482D-8D6A-615A782C5507}">
      <dgm:prSet/>
      <dgm:spPr/>
      <dgm:t>
        <a:bodyPr/>
        <a:lstStyle/>
        <a:p>
          <a:endParaRPr lang="en-GB"/>
        </a:p>
      </dgm:t>
    </dgm:pt>
    <dgm:pt modelId="{73209C85-C942-4CED-85F0-6DB43D6B6EB4}">
      <dgm:prSet phldrT="[Text]"/>
      <dgm:spPr/>
      <dgm:t>
        <a:bodyPr/>
        <a:lstStyle/>
        <a:p>
          <a:r>
            <a:rPr lang="en-GB" dirty="0">
              <a:solidFill>
                <a:schemeClr val="bg1"/>
              </a:solidFill>
            </a:rPr>
            <a:t>60-90</a:t>
          </a:r>
        </a:p>
      </dgm:t>
    </dgm:pt>
    <dgm:pt modelId="{B4B3D89D-AA40-4745-87C2-756A3231B754}" type="parTrans" cxnId="{43B9076D-56F1-463F-8D3E-51CA5671E5F2}">
      <dgm:prSet/>
      <dgm:spPr/>
      <dgm:t>
        <a:bodyPr/>
        <a:lstStyle/>
        <a:p>
          <a:endParaRPr lang="en-GB"/>
        </a:p>
      </dgm:t>
    </dgm:pt>
    <dgm:pt modelId="{5B7838A8-2CFF-488C-9494-DD9E063BA148}" type="sibTrans" cxnId="{43B9076D-56F1-463F-8D3E-51CA5671E5F2}">
      <dgm:prSet/>
      <dgm:spPr/>
      <dgm:t>
        <a:bodyPr/>
        <a:lstStyle/>
        <a:p>
          <a:endParaRPr lang="en-GB"/>
        </a:p>
      </dgm:t>
    </dgm:pt>
    <dgm:pt modelId="{EF052649-0B5E-42F7-AF53-F1E67B301389}">
      <dgm:prSet phldrT="[Text]"/>
      <dgm:spPr/>
      <dgm:t>
        <a:bodyPr/>
        <a:lstStyle/>
        <a:p>
          <a:pPr algn="ctr"/>
          <a:r>
            <a:rPr lang="en-GB" dirty="0"/>
            <a:t>Initial job applicants</a:t>
          </a:r>
        </a:p>
      </dgm:t>
    </dgm:pt>
    <dgm:pt modelId="{8AA2BCD1-C602-452B-B19F-8714413D6858}" type="parTrans" cxnId="{A8F5A80C-B546-4B42-9DCB-698DE53E60B9}">
      <dgm:prSet/>
      <dgm:spPr/>
      <dgm:t>
        <a:bodyPr/>
        <a:lstStyle/>
        <a:p>
          <a:endParaRPr lang="en-GB"/>
        </a:p>
      </dgm:t>
    </dgm:pt>
    <dgm:pt modelId="{87E6057C-205B-4511-8426-AE11C50378BA}" type="sibTrans" cxnId="{A8F5A80C-B546-4B42-9DCB-698DE53E60B9}">
      <dgm:prSet/>
      <dgm:spPr/>
      <dgm:t>
        <a:bodyPr/>
        <a:lstStyle/>
        <a:p>
          <a:endParaRPr lang="en-GB"/>
        </a:p>
      </dgm:t>
    </dgm:pt>
    <dgm:pt modelId="{E393327C-07C3-481D-835F-56E045481FF7}">
      <dgm:prSet phldrT="[Text]"/>
      <dgm:spPr/>
      <dgm:t>
        <a:bodyPr/>
        <a:lstStyle/>
        <a:p>
          <a:pPr algn="ctr"/>
          <a:r>
            <a:rPr lang="en-GB" dirty="0"/>
            <a:t>CVs screened by HR/hiring manager</a:t>
          </a:r>
        </a:p>
      </dgm:t>
    </dgm:pt>
    <dgm:pt modelId="{2735BA6E-FFBF-49A8-BFDA-7081CB8CE9FC}" type="parTrans" cxnId="{48631FC9-3C32-49C9-BF24-71F4BB035062}">
      <dgm:prSet/>
      <dgm:spPr/>
      <dgm:t>
        <a:bodyPr/>
        <a:lstStyle/>
        <a:p>
          <a:endParaRPr lang="en-GB"/>
        </a:p>
      </dgm:t>
    </dgm:pt>
    <dgm:pt modelId="{ECC49679-9554-4643-BA20-E0571EA47AE8}" type="sibTrans" cxnId="{48631FC9-3C32-49C9-BF24-71F4BB035062}">
      <dgm:prSet/>
      <dgm:spPr/>
      <dgm:t>
        <a:bodyPr/>
        <a:lstStyle/>
        <a:p>
          <a:endParaRPr lang="en-GB"/>
        </a:p>
      </dgm:t>
    </dgm:pt>
    <dgm:pt modelId="{901B77AF-7594-4977-A7C7-A8CA2A837D75}">
      <dgm:prSet phldrT="[Text]"/>
      <dgm:spPr/>
      <dgm:t>
        <a:bodyPr/>
        <a:lstStyle/>
        <a:p>
          <a:pPr algn="ctr"/>
          <a:r>
            <a:rPr lang="en-GB" dirty="0"/>
            <a:t>CVs I review</a:t>
          </a:r>
        </a:p>
      </dgm:t>
    </dgm:pt>
    <dgm:pt modelId="{172DB002-F5D5-436D-A99A-AEF13F74CF39}" type="parTrans" cxnId="{288B3BEC-29CF-46D9-BD5E-E54D024A307E}">
      <dgm:prSet/>
      <dgm:spPr/>
      <dgm:t>
        <a:bodyPr/>
        <a:lstStyle/>
        <a:p>
          <a:endParaRPr lang="en-GB"/>
        </a:p>
      </dgm:t>
    </dgm:pt>
    <dgm:pt modelId="{B00DCE30-2DE6-4491-98F9-FA1D45D6E817}" type="sibTrans" cxnId="{288B3BEC-29CF-46D9-BD5E-E54D024A307E}">
      <dgm:prSet/>
      <dgm:spPr/>
      <dgm:t>
        <a:bodyPr/>
        <a:lstStyle/>
        <a:p>
          <a:endParaRPr lang="en-GB"/>
        </a:p>
      </dgm:t>
    </dgm:pt>
    <dgm:pt modelId="{A23217C7-5A67-4FC9-81EC-3FDD3ABE886F}">
      <dgm:prSet phldrT="[Text]"/>
      <dgm:spPr/>
      <dgm:t>
        <a:bodyPr/>
        <a:lstStyle/>
        <a:p>
          <a:r>
            <a:rPr lang="en-GB" b="0" dirty="0">
              <a:solidFill>
                <a:schemeClr val="bg1"/>
              </a:solidFill>
            </a:rPr>
            <a:t>15-20</a:t>
          </a:r>
        </a:p>
      </dgm:t>
    </dgm:pt>
    <dgm:pt modelId="{47740FE7-6F3C-4E23-9CCB-33CA34D5859A}" type="parTrans" cxnId="{BB52A42A-032B-4F11-A8BA-B1AFA2E4478E}">
      <dgm:prSet/>
      <dgm:spPr/>
      <dgm:t>
        <a:bodyPr/>
        <a:lstStyle/>
        <a:p>
          <a:endParaRPr lang="en-GB"/>
        </a:p>
      </dgm:t>
    </dgm:pt>
    <dgm:pt modelId="{C9A5126D-965A-4C6F-8233-EDD5B6C9A2AD}" type="sibTrans" cxnId="{BB52A42A-032B-4F11-A8BA-B1AFA2E4478E}">
      <dgm:prSet/>
      <dgm:spPr/>
      <dgm:t>
        <a:bodyPr/>
        <a:lstStyle/>
        <a:p>
          <a:endParaRPr lang="en-GB"/>
        </a:p>
      </dgm:t>
    </dgm:pt>
    <dgm:pt modelId="{8D757668-1E1B-4704-BD01-69819FD67FB9}">
      <dgm:prSet phldrT="[Text]"/>
      <dgm:spPr/>
      <dgm:t>
        <a:bodyPr/>
        <a:lstStyle/>
        <a:p>
          <a:pPr algn="ctr"/>
          <a:r>
            <a:rPr lang="en-GB" dirty="0"/>
            <a:t>People invited to initial phone screen</a:t>
          </a:r>
        </a:p>
      </dgm:t>
    </dgm:pt>
    <dgm:pt modelId="{2B5C8EE3-CB0B-42DE-8789-868704D9ECEE}" type="parTrans" cxnId="{BF06F61B-A3B6-4E1F-ABF8-04C267E16B14}">
      <dgm:prSet/>
      <dgm:spPr/>
      <dgm:t>
        <a:bodyPr/>
        <a:lstStyle/>
        <a:p>
          <a:endParaRPr lang="en-GB"/>
        </a:p>
      </dgm:t>
    </dgm:pt>
    <dgm:pt modelId="{D0CAEE5A-2C15-4384-A3D3-DE8B10F1BE88}" type="sibTrans" cxnId="{BF06F61B-A3B6-4E1F-ABF8-04C267E16B14}">
      <dgm:prSet/>
      <dgm:spPr/>
      <dgm:t>
        <a:bodyPr/>
        <a:lstStyle/>
        <a:p>
          <a:endParaRPr lang="en-GB"/>
        </a:p>
      </dgm:t>
    </dgm:pt>
    <dgm:pt modelId="{482AAE8E-526B-4E8D-8D27-42FA0F0896CF}">
      <dgm:prSet phldrT="[Text]"/>
      <dgm:spPr/>
      <dgm:t>
        <a:bodyPr/>
        <a:lstStyle/>
        <a:p>
          <a:r>
            <a:rPr lang="en-GB" b="0" dirty="0">
              <a:solidFill>
                <a:schemeClr val="bg1"/>
              </a:solidFill>
            </a:rPr>
            <a:t>3-5</a:t>
          </a:r>
        </a:p>
      </dgm:t>
    </dgm:pt>
    <dgm:pt modelId="{12A7EDA7-7488-4FEA-8271-47EBDF4FF8D8}" type="parTrans" cxnId="{2BE1BBBD-D388-4C2F-BAA0-4F393E020FA9}">
      <dgm:prSet/>
      <dgm:spPr/>
      <dgm:t>
        <a:bodyPr/>
        <a:lstStyle/>
        <a:p>
          <a:endParaRPr lang="en-GB"/>
        </a:p>
      </dgm:t>
    </dgm:pt>
    <dgm:pt modelId="{FDCF296E-C565-454F-9762-ABFE79816834}" type="sibTrans" cxnId="{2BE1BBBD-D388-4C2F-BAA0-4F393E020FA9}">
      <dgm:prSet/>
      <dgm:spPr/>
      <dgm:t>
        <a:bodyPr/>
        <a:lstStyle/>
        <a:p>
          <a:endParaRPr lang="en-GB"/>
        </a:p>
      </dgm:t>
    </dgm:pt>
    <dgm:pt modelId="{32EA82CD-4B56-4872-82DC-D9D6473D6867}">
      <dgm:prSet phldrT="[Text]"/>
      <dgm:spPr/>
      <dgm:t>
        <a:bodyPr/>
        <a:lstStyle/>
        <a:p>
          <a:pPr algn="ctr"/>
          <a:r>
            <a:rPr lang="en-GB" dirty="0"/>
            <a:t>Candidates invited to second round interview</a:t>
          </a:r>
        </a:p>
      </dgm:t>
    </dgm:pt>
    <dgm:pt modelId="{F953FBAB-22E1-4882-B489-6D4C24B83C44}" type="parTrans" cxnId="{84AFADFA-AB46-436A-9806-3626CC410ABF}">
      <dgm:prSet/>
      <dgm:spPr/>
      <dgm:t>
        <a:bodyPr/>
        <a:lstStyle/>
        <a:p>
          <a:endParaRPr lang="en-GB"/>
        </a:p>
      </dgm:t>
    </dgm:pt>
    <dgm:pt modelId="{9A8AF8F4-CCEA-4571-A428-DBB5DABA0D43}" type="sibTrans" cxnId="{84AFADFA-AB46-436A-9806-3626CC410ABF}">
      <dgm:prSet/>
      <dgm:spPr/>
      <dgm:t>
        <a:bodyPr/>
        <a:lstStyle/>
        <a:p>
          <a:endParaRPr lang="en-GB"/>
        </a:p>
      </dgm:t>
    </dgm:pt>
    <dgm:pt modelId="{B532720C-75DD-4A14-B613-2E6431D3E54D}">
      <dgm:prSet phldrT="[Text]"/>
      <dgm:spPr/>
      <dgm:t>
        <a:bodyPr/>
        <a:lstStyle/>
        <a:p>
          <a:r>
            <a:rPr lang="en-GB" b="1" dirty="0">
              <a:solidFill>
                <a:schemeClr val="bg1"/>
              </a:solidFill>
            </a:rPr>
            <a:t>1</a:t>
          </a:r>
        </a:p>
      </dgm:t>
    </dgm:pt>
    <dgm:pt modelId="{A5966AF8-0B40-44F7-BED4-9989599399D8}" type="parTrans" cxnId="{88C665D9-8364-4C05-866E-547DA25F132A}">
      <dgm:prSet/>
      <dgm:spPr/>
      <dgm:t>
        <a:bodyPr/>
        <a:lstStyle/>
        <a:p>
          <a:endParaRPr lang="en-GB"/>
        </a:p>
      </dgm:t>
    </dgm:pt>
    <dgm:pt modelId="{336021FF-9A47-414C-A42F-C0E05972572F}" type="sibTrans" cxnId="{88C665D9-8364-4C05-866E-547DA25F132A}">
      <dgm:prSet/>
      <dgm:spPr/>
      <dgm:t>
        <a:bodyPr/>
        <a:lstStyle/>
        <a:p>
          <a:endParaRPr lang="en-GB"/>
        </a:p>
      </dgm:t>
    </dgm:pt>
    <dgm:pt modelId="{C28F8156-ECE9-45EF-AFDE-8BAE38617CE7}">
      <dgm:prSet phldrT="[Text]"/>
      <dgm:spPr/>
      <dgm:t>
        <a:bodyPr/>
        <a:lstStyle/>
        <a:p>
          <a:pPr algn="ctr"/>
          <a:r>
            <a:rPr lang="en-GB" dirty="0"/>
            <a:t>Candidate who got the job</a:t>
          </a:r>
        </a:p>
      </dgm:t>
    </dgm:pt>
    <dgm:pt modelId="{5584EAC8-39BA-49A9-908D-4BD310C120CB}" type="parTrans" cxnId="{C8797D0B-2F34-4D5C-A67C-2FE8750CE903}">
      <dgm:prSet/>
      <dgm:spPr/>
      <dgm:t>
        <a:bodyPr/>
        <a:lstStyle/>
        <a:p>
          <a:endParaRPr lang="en-GB"/>
        </a:p>
      </dgm:t>
    </dgm:pt>
    <dgm:pt modelId="{4B7A2275-2E43-4A55-A3C0-A5432BAA2C19}" type="sibTrans" cxnId="{C8797D0B-2F34-4D5C-A67C-2FE8750CE903}">
      <dgm:prSet/>
      <dgm:spPr/>
      <dgm:t>
        <a:bodyPr/>
        <a:lstStyle/>
        <a:p>
          <a:endParaRPr lang="en-GB"/>
        </a:p>
      </dgm:t>
    </dgm:pt>
    <dgm:pt modelId="{5671F709-A4FD-4731-A389-B9AFB0F97A7C}" type="pres">
      <dgm:prSet presAssocID="{022F70E3-D9B2-465D-81AC-11EE8CD75E19}" presName="Name0" presStyleCnt="0">
        <dgm:presLayoutVars>
          <dgm:dir/>
          <dgm:animLvl val="lvl"/>
          <dgm:resizeHandles val="exact"/>
        </dgm:presLayoutVars>
      </dgm:prSet>
      <dgm:spPr/>
    </dgm:pt>
    <dgm:pt modelId="{70F1AD20-CFD1-4707-830F-FF88F8432009}" type="pres">
      <dgm:prSet presAssocID="{56D849FD-15E1-4608-9C31-CB6167876724}" presName="composite" presStyleCnt="0"/>
      <dgm:spPr/>
    </dgm:pt>
    <dgm:pt modelId="{3A096B8F-3587-4BD8-A90C-0EBF56A9CFE2}" type="pres">
      <dgm:prSet presAssocID="{56D849FD-15E1-4608-9C31-CB6167876724}" presName="parTx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F40EFD2D-8A52-476C-B2B2-1515FEC2A8E9}" type="pres">
      <dgm:prSet presAssocID="{56D849FD-15E1-4608-9C31-CB6167876724}" presName="desTx" presStyleLbl="revTx" presStyleIdx="0" presStyleCnt="6">
        <dgm:presLayoutVars>
          <dgm:bulletEnabled val="1"/>
        </dgm:presLayoutVars>
      </dgm:prSet>
      <dgm:spPr/>
    </dgm:pt>
    <dgm:pt modelId="{502838BE-4626-4D7A-A4C2-5C426D23C2AE}" type="pres">
      <dgm:prSet presAssocID="{D65A9092-90FA-4793-9C18-7726F43387A2}" presName="space" presStyleCnt="0"/>
      <dgm:spPr/>
    </dgm:pt>
    <dgm:pt modelId="{1BD5BF0D-7558-4C83-B1AE-5250DD6E173D}" type="pres">
      <dgm:prSet presAssocID="{DCC96B1F-C12A-4A68-ADDA-63C53D136FB8}" presName="composite" presStyleCnt="0"/>
      <dgm:spPr/>
    </dgm:pt>
    <dgm:pt modelId="{23D4EF41-CB64-4578-9D12-5E3001898536}" type="pres">
      <dgm:prSet presAssocID="{DCC96B1F-C12A-4A68-ADDA-63C53D136FB8}" presName="parTx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B80342DA-6487-4E62-9D42-7ED70BBC26FD}" type="pres">
      <dgm:prSet presAssocID="{DCC96B1F-C12A-4A68-ADDA-63C53D136FB8}" presName="desTx" presStyleLbl="revTx" presStyleIdx="1" presStyleCnt="6">
        <dgm:presLayoutVars>
          <dgm:bulletEnabled val="1"/>
        </dgm:presLayoutVars>
      </dgm:prSet>
      <dgm:spPr/>
    </dgm:pt>
    <dgm:pt modelId="{8E9ACED9-6D13-480D-8796-28B608B89A17}" type="pres">
      <dgm:prSet presAssocID="{DFB807E9-3483-486A-9B33-82AEE28C1A6A}" presName="space" presStyleCnt="0"/>
      <dgm:spPr/>
    </dgm:pt>
    <dgm:pt modelId="{3044389A-FC5C-4207-95A9-D6E750E35082}" type="pres">
      <dgm:prSet presAssocID="{73209C85-C942-4CED-85F0-6DB43D6B6EB4}" presName="composite" presStyleCnt="0"/>
      <dgm:spPr/>
    </dgm:pt>
    <dgm:pt modelId="{F69363DE-7752-4DB3-BF73-9C924BC00B01}" type="pres">
      <dgm:prSet presAssocID="{73209C85-C942-4CED-85F0-6DB43D6B6EB4}" presName="parTx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04CC6DE-41CB-4E76-B162-4524A85FB00C}" type="pres">
      <dgm:prSet presAssocID="{73209C85-C942-4CED-85F0-6DB43D6B6EB4}" presName="desTx" presStyleLbl="revTx" presStyleIdx="2" presStyleCnt="6">
        <dgm:presLayoutVars>
          <dgm:bulletEnabled val="1"/>
        </dgm:presLayoutVars>
      </dgm:prSet>
      <dgm:spPr/>
    </dgm:pt>
    <dgm:pt modelId="{12575670-B09D-4E4C-87CA-CC706CCDC903}" type="pres">
      <dgm:prSet presAssocID="{5B7838A8-2CFF-488C-9494-DD9E063BA148}" presName="space" presStyleCnt="0"/>
      <dgm:spPr/>
    </dgm:pt>
    <dgm:pt modelId="{F6234B35-A400-4B92-9C50-721965E8E682}" type="pres">
      <dgm:prSet presAssocID="{A23217C7-5A67-4FC9-81EC-3FDD3ABE886F}" presName="composite" presStyleCnt="0"/>
      <dgm:spPr/>
    </dgm:pt>
    <dgm:pt modelId="{61EB4680-47C1-48CC-A5D3-5CE6F95AC33B}" type="pres">
      <dgm:prSet presAssocID="{A23217C7-5A67-4FC9-81EC-3FDD3ABE886F}" presName="parTx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E18F42D7-F9E3-4CD5-A4A6-949B76DA9DBB}" type="pres">
      <dgm:prSet presAssocID="{A23217C7-5A67-4FC9-81EC-3FDD3ABE886F}" presName="desTx" presStyleLbl="revTx" presStyleIdx="3" presStyleCnt="6">
        <dgm:presLayoutVars>
          <dgm:bulletEnabled val="1"/>
        </dgm:presLayoutVars>
      </dgm:prSet>
      <dgm:spPr/>
    </dgm:pt>
    <dgm:pt modelId="{B6C921CE-9462-458B-9701-BFF0675D5CD4}" type="pres">
      <dgm:prSet presAssocID="{C9A5126D-965A-4C6F-8233-EDD5B6C9A2AD}" presName="space" presStyleCnt="0"/>
      <dgm:spPr/>
    </dgm:pt>
    <dgm:pt modelId="{0FFB2E6B-492A-4561-A403-F3901DE62EF8}" type="pres">
      <dgm:prSet presAssocID="{482AAE8E-526B-4E8D-8D27-42FA0F0896CF}" presName="composite" presStyleCnt="0"/>
      <dgm:spPr/>
    </dgm:pt>
    <dgm:pt modelId="{66EDFF9E-75CE-4797-A8B5-F30BD216EE2A}" type="pres">
      <dgm:prSet presAssocID="{482AAE8E-526B-4E8D-8D27-42FA0F0896CF}" presName="parTx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50CA739C-0E38-4751-955C-72CE48F39DEB}" type="pres">
      <dgm:prSet presAssocID="{482AAE8E-526B-4E8D-8D27-42FA0F0896CF}" presName="desTx" presStyleLbl="revTx" presStyleIdx="4" presStyleCnt="6">
        <dgm:presLayoutVars>
          <dgm:bulletEnabled val="1"/>
        </dgm:presLayoutVars>
      </dgm:prSet>
      <dgm:spPr/>
    </dgm:pt>
    <dgm:pt modelId="{FB0F3B68-4618-4C52-8D9B-7B7CB15BD677}" type="pres">
      <dgm:prSet presAssocID="{FDCF296E-C565-454F-9762-ABFE79816834}" presName="space" presStyleCnt="0"/>
      <dgm:spPr/>
    </dgm:pt>
    <dgm:pt modelId="{67088ABF-3C3B-451C-B53F-354A6A73B92F}" type="pres">
      <dgm:prSet presAssocID="{B532720C-75DD-4A14-B613-2E6431D3E54D}" presName="composite" presStyleCnt="0"/>
      <dgm:spPr/>
    </dgm:pt>
    <dgm:pt modelId="{16BD73E0-2A75-4128-8F9B-4D34F600DD5E}" type="pres">
      <dgm:prSet presAssocID="{B532720C-75DD-4A14-B613-2E6431D3E54D}" presName="parTx" presStyleLbl="node1" presStyleIdx="5" presStyleCnt="6">
        <dgm:presLayoutVars>
          <dgm:chMax val="0"/>
          <dgm:chPref val="0"/>
          <dgm:bulletEnabled val="1"/>
        </dgm:presLayoutVars>
      </dgm:prSet>
      <dgm:spPr/>
    </dgm:pt>
    <dgm:pt modelId="{A05D1C93-8DB1-4452-A7D4-58B63C6A17BC}" type="pres">
      <dgm:prSet presAssocID="{B532720C-75DD-4A14-B613-2E6431D3E54D}" presName="desTx" presStyleLbl="revTx" presStyleIdx="5" presStyleCnt="6">
        <dgm:presLayoutVars>
          <dgm:bulletEnabled val="1"/>
        </dgm:presLayoutVars>
      </dgm:prSet>
      <dgm:spPr/>
    </dgm:pt>
  </dgm:ptLst>
  <dgm:cxnLst>
    <dgm:cxn modelId="{C8797D0B-2F34-4D5C-A67C-2FE8750CE903}" srcId="{B532720C-75DD-4A14-B613-2E6431D3E54D}" destId="{C28F8156-ECE9-45EF-AFDE-8BAE38617CE7}" srcOrd="0" destOrd="0" parTransId="{5584EAC8-39BA-49A9-908D-4BD310C120CB}" sibTransId="{4B7A2275-2E43-4A55-A3C0-A5432BAA2C19}"/>
    <dgm:cxn modelId="{A8F5A80C-B546-4B42-9DCB-698DE53E60B9}" srcId="{56D849FD-15E1-4608-9C31-CB6167876724}" destId="{EF052649-0B5E-42F7-AF53-F1E67B301389}" srcOrd="0" destOrd="0" parTransId="{8AA2BCD1-C602-452B-B19F-8714413D6858}" sibTransId="{87E6057C-205B-4511-8426-AE11C50378BA}"/>
    <dgm:cxn modelId="{C2743012-3C7B-4505-8090-296785B82E46}" srcId="{022F70E3-D9B2-465D-81AC-11EE8CD75E19}" destId="{56D849FD-15E1-4608-9C31-CB6167876724}" srcOrd="0" destOrd="0" parTransId="{C53A1253-3916-4D2B-A098-854E3CD0DFD3}" sibTransId="{D65A9092-90FA-4793-9C18-7726F43387A2}"/>
    <dgm:cxn modelId="{BF06F61B-A3B6-4E1F-ABF8-04C267E16B14}" srcId="{A23217C7-5A67-4FC9-81EC-3FDD3ABE886F}" destId="{8D757668-1E1B-4704-BD01-69819FD67FB9}" srcOrd="0" destOrd="0" parTransId="{2B5C8EE3-CB0B-42DE-8789-868704D9ECEE}" sibTransId="{D0CAEE5A-2C15-4384-A3D3-DE8B10F1BE88}"/>
    <dgm:cxn modelId="{81FE9726-BB05-4264-8EBF-A80223945444}" type="presOf" srcId="{901B77AF-7594-4977-A7C7-A8CA2A837D75}" destId="{204CC6DE-41CB-4E76-B162-4524A85FB00C}" srcOrd="0" destOrd="0" presId="urn:microsoft.com/office/officeart/2005/8/layout/chevron1"/>
    <dgm:cxn modelId="{9B09BB28-CE25-482D-8D6A-615A782C5507}" srcId="{022F70E3-D9B2-465D-81AC-11EE8CD75E19}" destId="{DCC96B1F-C12A-4A68-ADDA-63C53D136FB8}" srcOrd="1" destOrd="0" parTransId="{BF8224F1-363F-430B-A663-2BC3F34DF70C}" sibTransId="{DFB807E9-3483-486A-9B33-82AEE28C1A6A}"/>
    <dgm:cxn modelId="{BB52A42A-032B-4F11-A8BA-B1AFA2E4478E}" srcId="{022F70E3-D9B2-465D-81AC-11EE8CD75E19}" destId="{A23217C7-5A67-4FC9-81EC-3FDD3ABE886F}" srcOrd="3" destOrd="0" parTransId="{47740FE7-6F3C-4E23-9CCB-33CA34D5859A}" sibTransId="{C9A5126D-965A-4C6F-8233-EDD5B6C9A2AD}"/>
    <dgm:cxn modelId="{E46DA543-7B08-44A5-8970-083614C0E6AA}" type="presOf" srcId="{73209C85-C942-4CED-85F0-6DB43D6B6EB4}" destId="{F69363DE-7752-4DB3-BF73-9C924BC00B01}" srcOrd="0" destOrd="0" presId="urn:microsoft.com/office/officeart/2005/8/layout/chevron1"/>
    <dgm:cxn modelId="{43B9076D-56F1-463F-8D3E-51CA5671E5F2}" srcId="{022F70E3-D9B2-465D-81AC-11EE8CD75E19}" destId="{73209C85-C942-4CED-85F0-6DB43D6B6EB4}" srcOrd="2" destOrd="0" parTransId="{B4B3D89D-AA40-4745-87C2-756A3231B754}" sibTransId="{5B7838A8-2CFF-488C-9494-DD9E063BA148}"/>
    <dgm:cxn modelId="{6A91F374-0996-4442-BC8B-072896946D14}" type="presOf" srcId="{DCC96B1F-C12A-4A68-ADDA-63C53D136FB8}" destId="{23D4EF41-CB64-4578-9D12-5E3001898536}" srcOrd="0" destOrd="0" presId="urn:microsoft.com/office/officeart/2005/8/layout/chevron1"/>
    <dgm:cxn modelId="{E8B71379-C261-4E48-8480-6C4409056BDC}" type="presOf" srcId="{8D757668-1E1B-4704-BD01-69819FD67FB9}" destId="{E18F42D7-F9E3-4CD5-A4A6-949B76DA9DBB}" srcOrd="0" destOrd="0" presId="urn:microsoft.com/office/officeart/2005/8/layout/chevron1"/>
    <dgm:cxn modelId="{BEFC1685-38C5-4A5C-BA6F-658B0A996A8D}" type="presOf" srcId="{32EA82CD-4B56-4872-82DC-D9D6473D6867}" destId="{50CA739C-0E38-4751-955C-72CE48F39DEB}" srcOrd="0" destOrd="0" presId="urn:microsoft.com/office/officeart/2005/8/layout/chevron1"/>
    <dgm:cxn modelId="{7FE2D48D-AA2D-46B6-B4E2-D6D91D3FA223}" type="presOf" srcId="{022F70E3-D9B2-465D-81AC-11EE8CD75E19}" destId="{5671F709-A4FD-4731-A389-B9AFB0F97A7C}" srcOrd="0" destOrd="0" presId="urn:microsoft.com/office/officeart/2005/8/layout/chevron1"/>
    <dgm:cxn modelId="{DAA6E4BC-1486-490E-8E6B-F0426A5CE526}" type="presOf" srcId="{B532720C-75DD-4A14-B613-2E6431D3E54D}" destId="{16BD73E0-2A75-4128-8F9B-4D34F600DD5E}" srcOrd="0" destOrd="0" presId="urn:microsoft.com/office/officeart/2005/8/layout/chevron1"/>
    <dgm:cxn modelId="{131CECBC-B187-42C9-8AA6-21D9B0C4A1B7}" type="presOf" srcId="{E393327C-07C3-481D-835F-56E045481FF7}" destId="{B80342DA-6487-4E62-9D42-7ED70BBC26FD}" srcOrd="0" destOrd="0" presId="urn:microsoft.com/office/officeart/2005/8/layout/chevron1"/>
    <dgm:cxn modelId="{2BE1BBBD-D388-4C2F-BAA0-4F393E020FA9}" srcId="{022F70E3-D9B2-465D-81AC-11EE8CD75E19}" destId="{482AAE8E-526B-4E8D-8D27-42FA0F0896CF}" srcOrd="4" destOrd="0" parTransId="{12A7EDA7-7488-4FEA-8271-47EBDF4FF8D8}" sibTransId="{FDCF296E-C565-454F-9762-ABFE79816834}"/>
    <dgm:cxn modelId="{0A23A6BF-ADB0-4C4B-A2CD-00945CAAC25A}" type="presOf" srcId="{EF052649-0B5E-42F7-AF53-F1E67B301389}" destId="{F40EFD2D-8A52-476C-B2B2-1515FEC2A8E9}" srcOrd="0" destOrd="0" presId="urn:microsoft.com/office/officeart/2005/8/layout/chevron1"/>
    <dgm:cxn modelId="{48631FC9-3C32-49C9-BF24-71F4BB035062}" srcId="{DCC96B1F-C12A-4A68-ADDA-63C53D136FB8}" destId="{E393327C-07C3-481D-835F-56E045481FF7}" srcOrd="0" destOrd="0" parTransId="{2735BA6E-FFBF-49A8-BFDA-7081CB8CE9FC}" sibTransId="{ECC49679-9554-4643-BA20-E0571EA47AE8}"/>
    <dgm:cxn modelId="{078367CF-BBF1-4067-ABA0-99029544219F}" type="presOf" srcId="{482AAE8E-526B-4E8D-8D27-42FA0F0896CF}" destId="{66EDFF9E-75CE-4797-A8B5-F30BD216EE2A}" srcOrd="0" destOrd="0" presId="urn:microsoft.com/office/officeart/2005/8/layout/chevron1"/>
    <dgm:cxn modelId="{88C665D9-8364-4C05-866E-547DA25F132A}" srcId="{022F70E3-D9B2-465D-81AC-11EE8CD75E19}" destId="{B532720C-75DD-4A14-B613-2E6431D3E54D}" srcOrd="5" destOrd="0" parTransId="{A5966AF8-0B40-44F7-BED4-9989599399D8}" sibTransId="{336021FF-9A47-414C-A42F-C0E05972572F}"/>
    <dgm:cxn modelId="{5949F4E6-4343-4B88-BF60-601C6999BA31}" type="presOf" srcId="{56D849FD-15E1-4608-9C31-CB6167876724}" destId="{3A096B8F-3587-4BD8-A90C-0EBF56A9CFE2}" srcOrd="0" destOrd="0" presId="urn:microsoft.com/office/officeart/2005/8/layout/chevron1"/>
    <dgm:cxn modelId="{288B3BEC-29CF-46D9-BD5E-E54D024A307E}" srcId="{73209C85-C942-4CED-85F0-6DB43D6B6EB4}" destId="{901B77AF-7594-4977-A7C7-A8CA2A837D75}" srcOrd="0" destOrd="0" parTransId="{172DB002-F5D5-436D-A99A-AEF13F74CF39}" sibTransId="{B00DCE30-2DE6-4491-98F9-FA1D45D6E817}"/>
    <dgm:cxn modelId="{853365F4-BA10-46F9-98B4-D7F2B8E950EC}" type="presOf" srcId="{C28F8156-ECE9-45EF-AFDE-8BAE38617CE7}" destId="{A05D1C93-8DB1-4452-A7D4-58B63C6A17BC}" srcOrd="0" destOrd="0" presId="urn:microsoft.com/office/officeart/2005/8/layout/chevron1"/>
    <dgm:cxn modelId="{1FAA3FF8-C38B-4E23-B426-801917E096C3}" type="presOf" srcId="{A23217C7-5A67-4FC9-81EC-3FDD3ABE886F}" destId="{61EB4680-47C1-48CC-A5D3-5CE6F95AC33B}" srcOrd="0" destOrd="0" presId="urn:microsoft.com/office/officeart/2005/8/layout/chevron1"/>
    <dgm:cxn modelId="{84AFADFA-AB46-436A-9806-3626CC410ABF}" srcId="{482AAE8E-526B-4E8D-8D27-42FA0F0896CF}" destId="{32EA82CD-4B56-4872-82DC-D9D6473D6867}" srcOrd="0" destOrd="0" parTransId="{F953FBAB-22E1-4882-B489-6D4C24B83C44}" sibTransId="{9A8AF8F4-CCEA-4571-A428-DBB5DABA0D43}"/>
    <dgm:cxn modelId="{E34B5E3C-69F9-4CC0-B8D8-1A2C2D9206B6}" type="presParOf" srcId="{5671F709-A4FD-4731-A389-B9AFB0F97A7C}" destId="{70F1AD20-CFD1-4707-830F-FF88F8432009}" srcOrd="0" destOrd="0" presId="urn:microsoft.com/office/officeart/2005/8/layout/chevron1"/>
    <dgm:cxn modelId="{39768C60-997E-4527-B183-641CAD88D5F8}" type="presParOf" srcId="{70F1AD20-CFD1-4707-830F-FF88F8432009}" destId="{3A096B8F-3587-4BD8-A90C-0EBF56A9CFE2}" srcOrd="0" destOrd="0" presId="urn:microsoft.com/office/officeart/2005/8/layout/chevron1"/>
    <dgm:cxn modelId="{A54FCB2F-B417-4F31-A93D-B79DFED82C90}" type="presParOf" srcId="{70F1AD20-CFD1-4707-830F-FF88F8432009}" destId="{F40EFD2D-8A52-476C-B2B2-1515FEC2A8E9}" srcOrd="1" destOrd="0" presId="urn:microsoft.com/office/officeart/2005/8/layout/chevron1"/>
    <dgm:cxn modelId="{EEF95ACF-1EF5-4778-8CAB-ED7B81955E6C}" type="presParOf" srcId="{5671F709-A4FD-4731-A389-B9AFB0F97A7C}" destId="{502838BE-4626-4D7A-A4C2-5C426D23C2AE}" srcOrd="1" destOrd="0" presId="urn:microsoft.com/office/officeart/2005/8/layout/chevron1"/>
    <dgm:cxn modelId="{48D15FBC-CA87-4F49-9ECD-DDD8C6C4140F}" type="presParOf" srcId="{5671F709-A4FD-4731-A389-B9AFB0F97A7C}" destId="{1BD5BF0D-7558-4C83-B1AE-5250DD6E173D}" srcOrd="2" destOrd="0" presId="urn:microsoft.com/office/officeart/2005/8/layout/chevron1"/>
    <dgm:cxn modelId="{05B74697-86FB-4CB4-A075-B6C3CB3339CF}" type="presParOf" srcId="{1BD5BF0D-7558-4C83-B1AE-5250DD6E173D}" destId="{23D4EF41-CB64-4578-9D12-5E3001898536}" srcOrd="0" destOrd="0" presId="urn:microsoft.com/office/officeart/2005/8/layout/chevron1"/>
    <dgm:cxn modelId="{FF1B0AAB-42FA-4AB2-A27A-D7213E6A777A}" type="presParOf" srcId="{1BD5BF0D-7558-4C83-B1AE-5250DD6E173D}" destId="{B80342DA-6487-4E62-9D42-7ED70BBC26FD}" srcOrd="1" destOrd="0" presId="urn:microsoft.com/office/officeart/2005/8/layout/chevron1"/>
    <dgm:cxn modelId="{0D9C80B3-AD6D-4F6B-95E4-150AC03F3478}" type="presParOf" srcId="{5671F709-A4FD-4731-A389-B9AFB0F97A7C}" destId="{8E9ACED9-6D13-480D-8796-28B608B89A17}" srcOrd="3" destOrd="0" presId="urn:microsoft.com/office/officeart/2005/8/layout/chevron1"/>
    <dgm:cxn modelId="{E1E6508B-25F9-4BF1-814F-6FA08EBC93E8}" type="presParOf" srcId="{5671F709-A4FD-4731-A389-B9AFB0F97A7C}" destId="{3044389A-FC5C-4207-95A9-D6E750E35082}" srcOrd="4" destOrd="0" presId="urn:microsoft.com/office/officeart/2005/8/layout/chevron1"/>
    <dgm:cxn modelId="{B3ACA3F6-5F21-453C-94D8-C4ADE265F9C4}" type="presParOf" srcId="{3044389A-FC5C-4207-95A9-D6E750E35082}" destId="{F69363DE-7752-4DB3-BF73-9C924BC00B01}" srcOrd="0" destOrd="0" presId="urn:microsoft.com/office/officeart/2005/8/layout/chevron1"/>
    <dgm:cxn modelId="{6031E7AA-CAC6-45C5-AB7C-60E0F0D25678}" type="presParOf" srcId="{3044389A-FC5C-4207-95A9-D6E750E35082}" destId="{204CC6DE-41CB-4E76-B162-4524A85FB00C}" srcOrd="1" destOrd="0" presId="urn:microsoft.com/office/officeart/2005/8/layout/chevron1"/>
    <dgm:cxn modelId="{D1BBB1D2-C2C8-4002-A3B3-1CF1EEEF4F3D}" type="presParOf" srcId="{5671F709-A4FD-4731-A389-B9AFB0F97A7C}" destId="{12575670-B09D-4E4C-87CA-CC706CCDC903}" srcOrd="5" destOrd="0" presId="urn:microsoft.com/office/officeart/2005/8/layout/chevron1"/>
    <dgm:cxn modelId="{8565019C-0F0D-452D-89E5-0F5C89202201}" type="presParOf" srcId="{5671F709-A4FD-4731-A389-B9AFB0F97A7C}" destId="{F6234B35-A400-4B92-9C50-721965E8E682}" srcOrd="6" destOrd="0" presId="urn:microsoft.com/office/officeart/2005/8/layout/chevron1"/>
    <dgm:cxn modelId="{E55E27BA-A8A3-42E2-830F-11742A078795}" type="presParOf" srcId="{F6234B35-A400-4B92-9C50-721965E8E682}" destId="{61EB4680-47C1-48CC-A5D3-5CE6F95AC33B}" srcOrd="0" destOrd="0" presId="urn:microsoft.com/office/officeart/2005/8/layout/chevron1"/>
    <dgm:cxn modelId="{FD5EB375-CE3F-4128-9EF1-BF2D56C88434}" type="presParOf" srcId="{F6234B35-A400-4B92-9C50-721965E8E682}" destId="{E18F42D7-F9E3-4CD5-A4A6-949B76DA9DBB}" srcOrd="1" destOrd="0" presId="urn:microsoft.com/office/officeart/2005/8/layout/chevron1"/>
    <dgm:cxn modelId="{2586074D-D399-4553-A681-FACBED05980B}" type="presParOf" srcId="{5671F709-A4FD-4731-A389-B9AFB0F97A7C}" destId="{B6C921CE-9462-458B-9701-BFF0675D5CD4}" srcOrd="7" destOrd="0" presId="urn:microsoft.com/office/officeart/2005/8/layout/chevron1"/>
    <dgm:cxn modelId="{10C8BF01-2C6E-45B4-BA4D-28B3CD12B865}" type="presParOf" srcId="{5671F709-A4FD-4731-A389-B9AFB0F97A7C}" destId="{0FFB2E6B-492A-4561-A403-F3901DE62EF8}" srcOrd="8" destOrd="0" presId="urn:microsoft.com/office/officeart/2005/8/layout/chevron1"/>
    <dgm:cxn modelId="{14B3B4F8-0A90-4D03-99A3-BD289F76A869}" type="presParOf" srcId="{0FFB2E6B-492A-4561-A403-F3901DE62EF8}" destId="{66EDFF9E-75CE-4797-A8B5-F30BD216EE2A}" srcOrd="0" destOrd="0" presId="urn:microsoft.com/office/officeart/2005/8/layout/chevron1"/>
    <dgm:cxn modelId="{148D6A7C-4696-4A73-89EC-9216337789EF}" type="presParOf" srcId="{0FFB2E6B-492A-4561-A403-F3901DE62EF8}" destId="{50CA739C-0E38-4751-955C-72CE48F39DEB}" srcOrd="1" destOrd="0" presId="urn:microsoft.com/office/officeart/2005/8/layout/chevron1"/>
    <dgm:cxn modelId="{BA22508F-2ABC-487A-8A0F-DEAC176AA9CB}" type="presParOf" srcId="{5671F709-A4FD-4731-A389-B9AFB0F97A7C}" destId="{FB0F3B68-4618-4C52-8D9B-7B7CB15BD677}" srcOrd="9" destOrd="0" presId="urn:microsoft.com/office/officeart/2005/8/layout/chevron1"/>
    <dgm:cxn modelId="{9B0AA9BB-BA28-4BCE-9905-CCEA5D5CD168}" type="presParOf" srcId="{5671F709-A4FD-4731-A389-B9AFB0F97A7C}" destId="{67088ABF-3C3B-451C-B53F-354A6A73B92F}" srcOrd="10" destOrd="0" presId="urn:microsoft.com/office/officeart/2005/8/layout/chevron1"/>
    <dgm:cxn modelId="{EE528B7E-16E8-4980-9679-EAB3566C14B4}" type="presParOf" srcId="{67088ABF-3C3B-451C-B53F-354A6A73B92F}" destId="{16BD73E0-2A75-4128-8F9B-4D34F600DD5E}" srcOrd="0" destOrd="0" presId="urn:microsoft.com/office/officeart/2005/8/layout/chevron1"/>
    <dgm:cxn modelId="{2080334F-440E-4998-9B2B-58592348BCB6}" type="presParOf" srcId="{67088ABF-3C3B-451C-B53F-354A6A73B92F}" destId="{A05D1C93-8DB1-4452-A7D4-58B63C6A17BC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096B8F-3587-4BD8-A90C-0EBF56A9CFE2}">
      <dsp:nvSpPr>
        <dsp:cNvPr id="0" name=""/>
        <dsp:cNvSpPr/>
      </dsp:nvSpPr>
      <dsp:spPr>
        <a:xfrm>
          <a:off x="903" y="1155674"/>
          <a:ext cx="1766007" cy="70640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chemeClr val="bg1"/>
              </a:solidFill>
            </a:rPr>
            <a:t>1500-2000</a:t>
          </a:r>
        </a:p>
      </dsp:txBody>
      <dsp:txXfrm>
        <a:off x="354104" y="1155674"/>
        <a:ext cx="1059605" cy="706402"/>
      </dsp:txXfrm>
    </dsp:sp>
    <dsp:sp modelId="{F40EFD2D-8A52-476C-B2B2-1515FEC2A8E9}">
      <dsp:nvSpPr>
        <dsp:cNvPr id="0" name=""/>
        <dsp:cNvSpPr/>
      </dsp:nvSpPr>
      <dsp:spPr>
        <a:xfrm>
          <a:off x="903" y="1950377"/>
          <a:ext cx="1412805" cy="126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Initial job applicants</a:t>
          </a:r>
        </a:p>
      </dsp:txBody>
      <dsp:txXfrm>
        <a:off x="903" y="1950377"/>
        <a:ext cx="1412805" cy="1265625"/>
      </dsp:txXfrm>
    </dsp:sp>
    <dsp:sp modelId="{23D4EF41-CB64-4578-9D12-5E3001898536}">
      <dsp:nvSpPr>
        <dsp:cNvPr id="0" name=""/>
        <dsp:cNvSpPr/>
      </dsp:nvSpPr>
      <dsp:spPr>
        <a:xfrm>
          <a:off x="1550910" y="1155674"/>
          <a:ext cx="1766007" cy="70640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chemeClr val="bg1"/>
              </a:solidFill>
            </a:rPr>
            <a:t>150-250</a:t>
          </a:r>
        </a:p>
      </dsp:txBody>
      <dsp:txXfrm>
        <a:off x="1904111" y="1155674"/>
        <a:ext cx="1059605" cy="706402"/>
      </dsp:txXfrm>
    </dsp:sp>
    <dsp:sp modelId="{B80342DA-6487-4E62-9D42-7ED70BBC26FD}">
      <dsp:nvSpPr>
        <dsp:cNvPr id="0" name=""/>
        <dsp:cNvSpPr/>
      </dsp:nvSpPr>
      <dsp:spPr>
        <a:xfrm>
          <a:off x="1550910" y="1950377"/>
          <a:ext cx="1412805" cy="126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CVs screened by HR/hiring manager</a:t>
          </a:r>
        </a:p>
      </dsp:txBody>
      <dsp:txXfrm>
        <a:off x="1550910" y="1950377"/>
        <a:ext cx="1412805" cy="1265625"/>
      </dsp:txXfrm>
    </dsp:sp>
    <dsp:sp modelId="{F69363DE-7752-4DB3-BF73-9C924BC00B01}">
      <dsp:nvSpPr>
        <dsp:cNvPr id="0" name=""/>
        <dsp:cNvSpPr/>
      </dsp:nvSpPr>
      <dsp:spPr>
        <a:xfrm>
          <a:off x="3100917" y="1155674"/>
          <a:ext cx="1766007" cy="70640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chemeClr val="bg1"/>
              </a:solidFill>
            </a:rPr>
            <a:t>60-90</a:t>
          </a:r>
        </a:p>
      </dsp:txBody>
      <dsp:txXfrm>
        <a:off x="3454118" y="1155674"/>
        <a:ext cx="1059605" cy="706402"/>
      </dsp:txXfrm>
    </dsp:sp>
    <dsp:sp modelId="{204CC6DE-41CB-4E76-B162-4524A85FB00C}">
      <dsp:nvSpPr>
        <dsp:cNvPr id="0" name=""/>
        <dsp:cNvSpPr/>
      </dsp:nvSpPr>
      <dsp:spPr>
        <a:xfrm>
          <a:off x="3100917" y="1950377"/>
          <a:ext cx="1412805" cy="126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CVs I review</a:t>
          </a:r>
        </a:p>
      </dsp:txBody>
      <dsp:txXfrm>
        <a:off x="3100917" y="1950377"/>
        <a:ext cx="1412805" cy="1265625"/>
      </dsp:txXfrm>
    </dsp:sp>
    <dsp:sp modelId="{61EB4680-47C1-48CC-A5D3-5CE6F95AC33B}">
      <dsp:nvSpPr>
        <dsp:cNvPr id="0" name=""/>
        <dsp:cNvSpPr/>
      </dsp:nvSpPr>
      <dsp:spPr>
        <a:xfrm>
          <a:off x="4650924" y="1155674"/>
          <a:ext cx="1766007" cy="70640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>
              <a:solidFill>
                <a:schemeClr val="bg1"/>
              </a:solidFill>
            </a:rPr>
            <a:t>15-20</a:t>
          </a:r>
        </a:p>
      </dsp:txBody>
      <dsp:txXfrm>
        <a:off x="5004125" y="1155674"/>
        <a:ext cx="1059605" cy="706402"/>
      </dsp:txXfrm>
    </dsp:sp>
    <dsp:sp modelId="{E18F42D7-F9E3-4CD5-A4A6-949B76DA9DBB}">
      <dsp:nvSpPr>
        <dsp:cNvPr id="0" name=""/>
        <dsp:cNvSpPr/>
      </dsp:nvSpPr>
      <dsp:spPr>
        <a:xfrm>
          <a:off x="4650924" y="1950377"/>
          <a:ext cx="1412805" cy="126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People invited to initial phone screen</a:t>
          </a:r>
        </a:p>
      </dsp:txBody>
      <dsp:txXfrm>
        <a:off x="4650924" y="1950377"/>
        <a:ext cx="1412805" cy="1265625"/>
      </dsp:txXfrm>
    </dsp:sp>
    <dsp:sp modelId="{66EDFF9E-75CE-4797-A8B5-F30BD216EE2A}">
      <dsp:nvSpPr>
        <dsp:cNvPr id="0" name=""/>
        <dsp:cNvSpPr/>
      </dsp:nvSpPr>
      <dsp:spPr>
        <a:xfrm>
          <a:off x="6200931" y="1155674"/>
          <a:ext cx="1766007" cy="70640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>
              <a:solidFill>
                <a:schemeClr val="bg1"/>
              </a:solidFill>
            </a:rPr>
            <a:t>3-5</a:t>
          </a:r>
        </a:p>
      </dsp:txBody>
      <dsp:txXfrm>
        <a:off x="6554132" y="1155674"/>
        <a:ext cx="1059605" cy="706402"/>
      </dsp:txXfrm>
    </dsp:sp>
    <dsp:sp modelId="{50CA739C-0E38-4751-955C-72CE48F39DEB}">
      <dsp:nvSpPr>
        <dsp:cNvPr id="0" name=""/>
        <dsp:cNvSpPr/>
      </dsp:nvSpPr>
      <dsp:spPr>
        <a:xfrm>
          <a:off x="6200931" y="1950377"/>
          <a:ext cx="1412805" cy="126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Candidates invited to second round interview</a:t>
          </a:r>
        </a:p>
      </dsp:txBody>
      <dsp:txXfrm>
        <a:off x="6200931" y="1950377"/>
        <a:ext cx="1412805" cy="1265625"/>
      </dsp:txXfrm>
    </dsp:sp>
    <dsp:sp modelId="{16BD73E0-2A75-4128-8F9B-4D34F600DD5E}">
      <dsp:nvSpPr>
        <dsp:cNvPr id="0" name=""/>
        <dsp:cNvSpPr/>
      </dsp:nvSpPr>
      <dsp:spPr>
        <a:xfrm>
          <a:off x="7750938" y="1155674"/>
          <a:ext cx="1766007" cy="70640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1</a:t>
          </a:r>
        </a:p>
      </dsp:txBody>
      <dsp:txXfrm>
        <a:off x="8104139" y="1155674"/>
        <a:ext cx="1059605" cy="706402"/>
      </dsp:txXfrm>
    </dsp:sp>
    <dsp:sp modelId="{A05D1C93-8DB1-4452-A7D4-58B63C6A17BC}">
      <dsp:nvSpPr>
        <dsp:cNvPr id="0" name=""/>
        <dsp:cNvSpPr/>
      </dsp:nvSpPr>
      <dsp:spPr>
        <a:xfrm>
          <a:off x="7750938" y="1950377"/>
          <a:ext cx="1412805" cy="126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Candidate who got the job</a:t>
          </a:r>
        </a:p>
      </dsp:txBody>
      <dsp:txXfrm>
        <a:off x="7750938" y="1950377"/>
        <a:ext cx="1412805" cy="12656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7/11/2024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99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397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511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2201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63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287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5470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4546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160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873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24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913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368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67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403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790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617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7/11/2024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2548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740A1-E968-4005-BEFE-189A6B588A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Negotiating a new job: Resumes and Interview Techniques Workshop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A9D5B6-C741-4BB5-8B6C-EE57B4555D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Tom Kranz, HOPE XV 2024</a:t>
            </a:r>
          </a:p>
        </p:txBody>
      </p:sp>
    </p:spTree>
    <p:extLst>
      <p:ext uri="{BB962C8B-B14F-4D97-AF65-F5344CB8AC3E}">
        <p14:creationId xmlns:p14="http://schemas.microsoft.com/office/powerpoint/2010/main" val="2732828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05939-F7AC-4E15-9D93-8ED9AB2C4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 work: where do you want to go?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7A79BC-3E7A-4FF0-9B26-794D612713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do you want to do now?</a:t>
            </a:r>
          </a:p>
          <a:p>
            <a:r>
              <a:rPr lang="en-GB" dirty="0"/>
              <a:t>What do you want to do in your career?</a:t>
            </a:r>
          </a:p>
          <a:p>
            <a:r>
              <a:rPr lang="en-GB" dirty="0"/>
              <a:t>Where do you want to end up?</a:t>
            </a:r>
          </a:p>
          <a:p>
            <a:endParaRPr lang="en-GB" dirty="0"/>
          </a:p>
          <a:p>
            <a:endParaRPr lang="en-GB" dirty="0"/>
          </a:p>
          <a:p>
            <a:pPr marL="0" indent="0" algn="ctr">
              <a:buNone/>
            </a:pPr>
            <a:r>
              <a:rPr lang="en-GB" b="1" dirty="0"/>
              <a:t>This is your job spec. Match it against the jobs you apply to.</a:t>
            </a:r>
          </a:p>
        </p:txBody>
      </p:sp>
    </p:spTree>
    <p:extLst>
      <p:ext uri="{BB962C8B-B14F-4D97-AF65-F5344CB8AC3E}">
        <p14:creationId xmlns:p14="http://schemas.microsoft.com/office/powerpoint/2010/main" val="1777742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510D2-FAFE-456E-844F-E2C439212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Trimodal salaries – local, country, global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44B40-6AC9-4E83-A946-0B4B426FF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9349" y="1574006"/>
            <a:ext cx="9905999" cy="1046163"/>
          </a:xfrm>
        </p:spPr>
        <p:txBody>
          <a:bodyPr/>
          <a:lstStyle/>
          <a:p>
            <a:r>
              <a:rPr lang="en-GB" b="1" dirty="0"/>
              <a:t>https://blog.pragmaticengineer.com/software-engineering-salaries-in-the-netherlands-and-europe/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D5036B-16BE-48EB-B692-FB042C79D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0838" y="2609851"/>
            <a:ext cx="6407148" cy="410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60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18D85-C1B2-413F-8A30-ECAF709EF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 work: research the gig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6885F7-DCCD-4F9C-8640-033529B3F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Look up company details and reputation:</a:t>
            </a:r>
          </a:p>
          <a:p>
            <a:pPr lvl="1"/>
            <a:r>
              <a:rPr lang="en-GB" dirty="0"/>
              <a:t>Glassdoor</a:t>
            </a:r>
          </a:p>
          <a:p>
            <a:pPr lvl="1"/>
            <a:r>
              <a:rPr lang="en-GB" dirty="0"/>
              <a:t>Social media (LinkedIn, Reddit)</a:t>
            </a:r>
          </a:p>
          <a:p>
            <a:r>
              <a:rPr lang="en-GB" dirty="0"/>
              <a:t>Check the advert against your job description. Check salary ranges.</a:t>
            </a:r>
          </a:p>
          <a:p>
            <a:r>
              <a:rPr lang="en-GB" dirty="0"/>
              <a:t>Do you know anyone who works there?</a:t>
            </a:r>
          </a:p>
          <a:p>
            <a:r>
              <a:rPr lang="en-GB" dirty="0"/>
              <a:t>Would you want to work with them?</a:t>
            </a:r>
          </a:p>
          <a:p>
            <a:r>
              <a:rPr lang="en-GB" dirty="0"/>
              <a:t>Will this role help you progress your career goals?</a:t>
            </a:r>
          </a:p>
        </p:txBody>
      </p:sp>
    </p:spTree>
    <p:extLst>
      <p:ext uri="{BB962C8B-B14F-4D97-AF65-F5344CB8AC3E}">
        <p14:creationId xmlns:p14="http://schemas.microsoft.com/office/powerpoint/2010/main" val="32663861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FA359-A63B-491C-95BD-A3070485E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goals in an interview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58280-0C54-4B04-A2FB-842B68928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Is the actual job what was advertised?</a:t>
            </a:r>
          </a:p>
          <a:p>
            <a:r>
              <a:rPr lang="en-GB" dirty="0"/>
              <a:t>Do I want to work here?</a:t>
            </a:r>
          </a:p>
          <a:p>
            <a:r>
              <a:rPr lang="en-GB" dirty="0"/>
              <a:t>Does this job match up with my requirements?</a:t>
            </a:r>
          </a:p>
          <a:p>
            <a:r>
              <a:rPr lang="en-GB" dirty="0"/>
              <a:t>Is this worth the money?</a:t>
            </a:r>
          </a:p>
          <a:p>
            <a:r>
              <a:rPr lang="en-GB" dirty="0"/>
              <a:t>Do the interviewers pass the Airport Test?</a:t>
            </a:r>
          </a:p>
        </p:txBody>
      </p:sp>
    </p:spTree>
    <p:extLst>
      <p:ext uri="{BB962C8B-B14F-4D97-AF65-F5344CB8AC3E}">
        <p14:creationId xmlns:p14="http://schemas.microsoft.com/office/powerpoint/2010/main" val="3652186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D36A7-8DF8-4CDB-98DE-9377D795A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Answering questions: the STAR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04EBD-4507-4F70-93F4-74B34DE9C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SITUATION</a:t>
            </a:r>
          </a:p>
          <a:p>
            <a:pPr lvl="1"/>
            <a:r>
              <a:rPr lang="en-GB" dirty="0"/>
              <a:t>I was up for re-election.</a:t>
            </a:r>
          </a:p>
          <a:p>
            <a:r>
              <a:rPr lang="en-GB" dirty="0"/>
              <a:t>TASK</a:t>
            </a:r>
          </a:p>
          <a:p>
            <a:pPr lvl="1"/>
            <a:r>
              <a:rPr lang="en-GB" dirty="0"/>
              <a:t>I needed to retain power.</a:t>
            </a:r>
          </a:p>
          <a:p>
            <a:r>
              <a:rPr lang="en-GB" dirty="0"/>
              <a:t>ACTION</a:t>
            </a:r>
          </a:p>
          <a:p>
            <a:pPr lvl="1"/>
            <a:r>
              <a:rPr lang="en-GB" dirty="0"/>
              <a:t>At my suggestion, foaming-at-the-mouth imbeciles stormed the Capitol and tried to get the VP hanged.</a:t>
            </a:r>
          </a:p>
          <a:p>
            <a:r>
              <a:rPr lang="en-GB" dirty="0"/>
              <a:t>RESULT</a:t>
            </a:r>
          </a:p>
          <a:p>
            <a:pPr lvl="1"/>
            <a:r>
              <a:rPr lang="en-GB" dirty="0"/>
              <a:t>I successfully undermined democracy and almost started a civil war.</a:t>
            </a:r>
          </a:p>
        </p:txBody>
      </p:sp>
    </p:spTree>
    <p:extLst>
      <p:ext uri="{BB962C8B-B14F-4D97-AF65-F5344CB8AC3E}">
        <p14:creationId xmlns:p14="http://schemas.microsoft.com/office/powerpoint/2010/main" val="16480933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E7921-F560-4C24-87A8-D83930BA5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Interview the interviewers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1274AB-0702-4C5E-9284-E21119AC7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917576"/>
            <a:ext cx="9905999" cy="432190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What are your expectations for me in this role?</a:t>
            </a:r>
          </a:p>
          <a:p>
            <a:r>
              <a:rPr lang="en-US" dirty="0"/>
              <a:t>What’s the most important thing I should accomplish in the first 90 days?</a:t>
            </a:r>
          </a:p>
          <a:p>
            <a:r>
              <a:rPr lang="en-US" dirty="0"/>
              <a:t>What are the most immediate projects that I would take on?</a:t>
            </a:r>
          </a:p>
          <a:p>
            <a:r>
              <a:rPr lang="en-US" dirty="0"/>
              <a:t>What types of skills is the team missing that you’re looking to fill with a new hire?</a:t>
            </a:r>
          </a:p>
          <a:p>
            <a:r>
              <a:rPr lang="en-US" dirty="0"/>
              <a:t>What are the biggest challenges that I might face in this position?</a:t>
            </a:r>
          </a:p>
          <a:p>
            <a:r>
              <a:rPr lang="en-US" dirty="0"/>
              <a:t>What gets you most excited about the company’s future?</a:t>
            </a:r>
          </a:p>
          <a:p>
            <a:r>
              <a:rPr lang="en-US" dirty="0"/>
              <a:t>How has the company changed over the last few years?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786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0CB91-EE50-4E0C-8DA8-2BEE31A7A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Negotiating salaries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6DE8BD-9311-4EE1-8B2A-D41493C80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819922"/>
            <a:ext cx="9905999" cy="3971279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Research what the market rate is </a:t>
            </a:r>
            <a:r>
              <a:rPr lang="en-GB" b="1" dirty="0"/>
              <a:t>for the regions you want to work in/from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LinkedIn</a:t>
            </a:r>
          </a:p>
          <a:p>
            <a:pPr lvl="1"/>
            <a:r>
              <a:rPr lang="en-GB" dirty="0"/>
              <a:t>Glassdoor</a:t>
            </a:r>
          </a:p>
          <a:p>
            <a:r>
              <a:rPr lang="en-GB" dirty="0"/>
              <a:t>Have a figure in mind: know what you want.</a:t>
            </a:r>
          </a:p>
          <a:p>
            <a:r>
              <a:rPr lang="en-GB" dirty="0"/>
              <a:t>You will always get negotiated down: so start by asking 20-25% more than you want.</a:t>
            </a:r>
          </a:p>
          <a:p>
            <a:r>
              <a:rPr lang="en-GB" dirty="0"/>
              <a:t>Secure a decent base salary: </a:t>
            </a:r>
            <a:r>
              <a:rPr lang="en-GB" b="1" dirty="0"/>
              <a:t>everything else is a distraction</a:t>
            </a:r>
            <a:r>
              <a:rPr lang="en-GB" dirty="0"/>
              <a:t>.</a:t>
            </a:r>
          </a:p>
          <a:p>
            <a:r>
              <a:rPr lang="en-GB" dirty="0"/>
              <a:t>Salary always better than stock options.</a:t>
            </a:r>
          </a:p>
          <a:p>
            <a:r>
              <a:rPr lang="en-GB" dirty="0"/>
              <a:t>As with any sale: always be prepared to walk away if you can’t get what you want.</a:t>
            </a:r>
          </a:p>
        </p:txBody>
      </p:sp>
    </p:spTree>
    <p:extLst>
      <p:ext uri="{BB962C8B-B14F-4D97-AF65-F5344CB8AC3E}">
        <p14:creationId xmlns:p14="http://schemas.microsoft.com/office/powerpoint/2010/main" val="35292839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66DA2-0339-4B3B-B670-C9FE92BEA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Spotting red flags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E146B8-576E-47E3-8847-710CFA9151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837678"/>
            <a:ext cx="9905999" cy="395352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Founders/exec team are criminals. Really.</a:t>
            </a:r>
          </a:p>
          <a:p>
            <a:r>
              <a:rPr lang="en-GB" dirty="0"/>
              <a:t>Salary is well below your benchmarked market rate.</a:t>
            </a:r>
          </a:p>
          <a:p>
            <a:r>
              <a:rPr lang="en-GB" dirty="0"/>
              <a:t>“Fast faced environment” but its not a start-up.</a:t>
            </a:r>
          </a:p>
          <a:p>
            <a:r>
              <a:rPr lang="en-GB" dirty="0"/>
              <a:t>“We’re like family” – oh god no.</a:t>
            </a:r>
          </a:p>
          <a:p>
            <a:r>
              <a:rPr lang="en-GB" dirty="0"/>
              <a:t>Expecting you to pay back your training costs if you leave.</a:t>
            </a:r>
          </a:p>
          <a:p>
            <a:r>
              <a:rPr lang="en-GB" dirty="0"/>
              <a:t>Interviewer dodges or deflects your questions.</a:t>
            </a:r>
          </a:p>
          <a:p>
            <a:r>
              <a:rPr lang="en-GB" dirty="0"/>
              <a:t>Interviewer is surprised you’re asking hard questions.</a:t>
            </a:r>
          </a:p>
          <a:p>
            <a:r>
              <a:rPr lang="en-GB" dirty="0"/>
              <a:t>They are against remote/hybrid working (unless they are a consultancy).</a:t>
            </a:r>
          </a:p>
        </p:txBody>
      </p:sp>
    </p:spTree>
    <p:extLst>
      <p:ext uri="{BB962C8B-B14F-4D97-AF65-F5344CB8AC3E}">
        <p14:creationId xmlns:p14="http://schemas.microsoft.com/office/powerpoint/2010/main" val="3759022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DB1F3-CF40-4D44-8AE5-A8A40339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2689715"/>
            <a:ext cx="9905998" cy="1478570"/>
          </a:xfrm>
        </p:spPr>
        <p:txBody>
          <a:bodyPr/>
          <a:lstStyle/>
          <a:p>
            <a:pPr algn="ctr"/>
            <a:r>
              <a:rPr lang="en-GB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029397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3C757-3357-4C71-A359-2AA2DC62E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Context: my interview experience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6E43C-D156-4E29-B516-167B5AB219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When hiring:</a:t>
            </a:r>
          </a:p>
          <a:p>
            <a:pPr lvl="1"/>
            <a:r>
              <a:rPr lang="en-GB" dirty="0"/>
              <a:t>Conduct 20-25 interviews per month.</a:t>
            </a:r>
          </a:p>
          <a:p>
            <a:pPr lvl="1"/>
            <a:r>
              <a:rPr lang="en-GB" dirty="0"/>
              <a:t>Hired 35 positions in a single year when growing a consulting practice.</a:t>
            </a:r>
          </a:p>
          <a:p>
            <a:endParaRPr lang="en-GB" dirty="0"/>
          </a:p>
          <a:p>
            <a:r>
              <a:rPr lang="en-GB" dirty="0"/>
              <a:t>When applying:</a:t>
            </a:r>
          </a:p>
          <a:p>
            <a:pPr lvl="1"/>
            <a:r>
              <a:rPr lang="en-GB" dirty="0"/>
              <a:t>Attend 15-20 interviews per month when looking for a role.</a:t>
            </a:r>
          </a:p>
          <a:p>
            <a:pPr lvl="1"/>
            <a:r>
              <a:rPr lang="en-GB" dirty="0"/>
              <a:t>At my busiest, worked with 6 different clients in a year.</a:t>
            </a:r>
          </a:p>
        </p:txBody>
      </p:sp>
    </p:spTree>
    <p:extLst>
      <p:ext uri="{BB962C8B-B14F-4D97-AF65-F5344CB8AC3E}">
        <p14:creationId xmlns:p14="http://schemas.microsoft.com/office/powerpoint/2010/main" val="884769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7A256-AFEC-4D15-A9D9-CC117373D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Context: what does hiring look like?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0457A0F-4BEB-4AF4-BF33-121E2ECFE3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0046636"/>
              </p:ext>
            </p:extLst>
          </p:nvPr>
        </p:nvGraphicFramePr>
        <p:xfrm>
          <a:off x="1335487" y="1615735"/>
          <a:ext cx="9517849" cy="4371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095711D-EDC8-4576-9B76-44B1DB6CE6A7}"/>
              </a:ext>
            </a:extLst>
          </p:cNvPr>
          <p:cNvSpPr txBox="1"/>
          <p:nvPr/>
        </p:nvSpPr>
        <p:spPr>
          <a:xfrm>
            <a:off x="4914900" y="1912422"/>
            <a:ext cx="2497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2024 Hard Mode Edition</a:t>
            </a:r>
          </a:p>
        </p:txBody>
      </p:sp>
    </p:spTree>
    <p:extLst>
      <p:ext uri="{BB962C8B-B14F-4D97-AF65-F5344CB8AC3E}">
        <p14:creationId xmlns:p14="http://schemas.microsoft.com/office/powerpoint/2010/main" val="1238284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50121-E2AE-4C00-9B44-AE16675DD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the point of CVs and interviews?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2F10B0-C215-41EE-A6FE-91AE0C0DA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b="1" dirty="0"/>
          </a:p>
          <a:p>
            <a:pPr marL="0" indent="0" algn="ctr">
              <a:buNone/>
            </a:pPr>
            <a:r>
              <a:rPr lang="en-GB" b="1" dirty="0"/>
              <a:t>Your CV: A chance to get an interview.</a:t>
            </a:r>
          </a:p>
          <a:p>
            <a:pPr marL="0" indent="0" algn="ctr">
              <a:buNone/>
            </a:pPr>
            <a:endParaRPr lang="en-GB" b="1" dirty="0"/>
          </a:p>
          <a:p>
            <a:pPr marL="0" indent="0" algn="ctr">
              <a:buNone/>
            </a:pPr>
            <a:r>
              <a:rPr lang="en-GB" b="1" dirty="0"/>
              <a:t>The interview: A chance for you to see if a company is worth investing your time and energy in.</a:t>
            </a:r>
          </a:p>
        </p:txBody>
      </p:sp>
    </p:spTree>
    <p:extLst>
      <p:ext uri="{BB962C8B-B14F-4D97-AF65-F5344CB8AC3E}">
        <p14:creationId xmlns:p14="http://schemas.microsoft.com/office/powerpoint/2010/main" val="3506488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DEB1A-53EA-4F64-B392-DCE0629E1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CV vs LinkedIn – and covering letters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50BFF-F7E9-41ED-AF64-5AE7BF1E1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Your CV – a ~3 page summary of your most relevant work and achievements.</a:t>
            </a:r>
          </a:p>
          <a:p>
            <a:pPr lvl="1"/>
            <a:r>
              <a:rPr lang="en-GB" sz="2400" dirty="0"/>
              <a:t>Think </a:t>
            </a:r>
            <a:r>
              <a:rPr lang="en-GB" sz="2400" b="1" dirty="0"/>
              <a:t>résumé</a:t>
            </a:r>
            <a:r>
              <a:rPr lang="en-GB" sz="2400" dirty="0"/>
              <a:t> </a:t>
            </a:r>
            <a:r>
              <a:rPr lang="en-GB" sz="2400" b="1" dirty="0"/>
              <a:t>– </a:t>
            </a:r>
            <a:r>
              <a:rPr lang="en-GB" sz="2400" b="1" dirty="0" err="1"/>
              <a:t>résumér</a:t>
            </a:r>
            <a:r>
              <a:rPr lang="en-GB" sz="2400" b="1" dirty="0"/>
              <a:t> – to summarise.</a:t>
            </a:r>
          </a:p>
          <a:p>
            <a:r>
              <a:rPr lang="en-GB" dirty="0"/>
              <a:t>Your LinkedIn – a rich, expanded view of your career and other achievements.</a:t>
            </a:r>
          </a:p>
          <a:p>
            <a:pPr lvl="1"/>
            <a:r>
              <a:rPr lang="en-GB" sz="2400" dirty="0"/>
              <a:t>Think </a:t>
            </a:r>
            <a:r>
              <a:rPr lang="en-GB" sz="2400" b="1" dirty="0"/>
              <a:t>curriculum vitae – CV – Course of Life.</a:t>
            </a:r>
            <a:endParaRPr lang="en-GB" sz="2400" dirty="0"/>
          </a:p>
          <a:p>
            <a:r>
              <a:rPr lang="en-GB" dirty="0"/>
              <a:t>The covering letter: a brief summary of 2-3 major achievements.</a:t>
            </a:r>
          </a:p>
        </p:txBody>
      </p:sp>
    </p:spTree>
    <p:extLst>
      <p:ext uri="{BB962C8B-B14F-4D97-AF65-F5344CB8AC3E}">
        <p14:creationId xmlns:p14="http://schemas.microsoft.com/office/powerpoint/2010/main" val="1615528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3B29A-A113-409A-8BA0-DE9364859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Fixing common CV mistakes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891136-00CE-43F9-9B28-22F4D4FBE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766656"/>
            <a:ext cx="9905999" cy="402454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Take ownership: talk about “I” not “we”.</a:t>
            </a:r>
          </a:p>
          <a:p>
            <a:r>
              <a:rPr lang="en-GB" dirty="0"/>
              <a:t>Facts and figures: put numbers and values on everything.</a:t>
            </a:r>
          </a:p>
          <a:p>
            <a:r>
              <a:rPr lang="en-GB" dirty="0"/>
              <a:t>Keep it short: 2-3 pages max.</a:t>
            </a:r>
          </a:p>
          <a:p>
            <a:r>
              <a:rPr lang="en-GB" dirty="0"/>
              <a:t>If you don’t have a big (or relevant) job history, showcase your experience:</a:t>
            </a:r>
          </a:p>
          <a:p>
            <a:pPr lvl="1"/>
            <a:r>
              <a:rPr lang="en-GB" dirty="0"/>
              <a:t>Open source projects you’re involved in.</a:t>
            </a:r>
          </a:p>
          <a:p>
            <a:pPr lvl="1"/>
            <a:r>
              <a:rPr lang="en-GB" dirty="0"/>
              <a:t>Talks you’ve given.</a:t>
            </a:r>
          </a:p>
          <a:p>
            <a:pPr lvl="1"/>
            <a:r>
              <a:rPr lang="en-GB" dirty="0"/>
              <a:t>Blogs or articles you’ve written.</a:t>
            </a:r>
          </a:p>
          <a:p>
            <a:r>
              <a:rPr lang="en-GB" dirty="0"/>
              <a:t>Please don’t lie.</a:t>
            </a:r>
          </a:p>
        </p:txBody>
      </p:sp>
    </p:spTree>
    <p:extLst>
      <p:ext uri="{BB962C8B-B14F-4D97-AF65-F5344CB8AC3E}">
        <p14:creationId xmlns:p14="http://schemas.microsoft.com/office/powerpoint/2010/main" val="2332350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AC8BD-B88F-43E3-85F4-A975C125F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Cheat (hack the system)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19CF5-2AE0-4635-9138-203DEFA02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MBA schools teach their students how to interview and how to build excellent CVs.</a:t>
            </a:r>
          </a:p>
          <a:p>
            <a:r>
              <a:rPr lang="en-GB" dirty="0"/>
              <a:t>Why re-invent the wheel?</a:t>
            </a:r>
          </a:p>
          <a:p>
            <a:r>
              <a:rPr lang="en-GB" b="1" dirty="0"/>
              <a:t>https://cdn.uconnectlabs.com/wp-content/uploads/sites/208/2024/05/Yale_SOM_Resume_Samples.pdf</a:t>
            </a:r>
          </a:p>
        </p:txBody>
      </p:sp>
    </p:spTree>
    <p:extLst>
      <p:ext uri="{BB962C8B-B14F-4D97-AF65-F5344CB8AC3E}">
        <p14:creationId xmlns:p14="http://schemas.microsoft.com/office/powerpoint/2010/main" val="3707643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66AB8-9640-4CC8-BA30-D659BDA7C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LinkedIn dos and don’ts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B22DB1-04E7-4A4A-ADC3-EB120BAF4E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398999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DO:</a:t>
            </a:r>
          </a:p>
          <a:p>
            <a:pPr lvl="1"/>
            <a:r>
              <a:rPr lang="en-GB" dirty="0"/>
              <a:t>Throw relevant content into your profile – make it rich and varied.</a:t>
            </a:r>
          </a:p>
          <a:p>
            <a:pPr lvl="1"/>
            <a:r>
              <a:rPr lang="en-GB" dirty="0"/>
              <a:t>Network, network, network. Ask questions in groups, offer introductions, offer to help.</a:t>
            </a:r>
          </a:p>
          <a:p>
            <a:pPr lvl="1"/>
            <a:r>
              <a:rPr lang="en-GB" dirty="0"/>
              <a:t>Contact recruiters and hiring managers directly (even if there’s no advertised job).</a:t>
            </a:r>
          </a:p>
          <a:p>
            <a:pPr lvl="1"/>
            <a:r>
              <a:rPr lang="en-GB" dirty="0"/>
              <a:t>Use a cover letter.</a:t>
            </a:r>
          </a:p>
          <a:p>
            <a:r>
              <a:rPr lang="en-GB" dirty="0"/>
              <a:t>DON’T:</a:t>
            </a:r>
          </a:p>
          <a:p>
            <a:pPr lvl="1"/>
            <a:r>
              <a:rPr lang="en-GB" dirty="0"/>
              <a:t>Mash the Easy Apply button.</a:t>
            </a:r>
          </a:p>
          <a:p>
            <a:pPr lvl="1"/>
            <a:r>
              <a:rPr lang="en-GB" dirty="0"/>
              <a:t>Contact people out of the blue and expect them to help.</a:t>
            </a:r>
          </a:p>
          <a:p>
            <a:pPr lvl="1"/>
            <a:r>
              <a:rPr lang="en-GB" dirty="0"/>
              <a:t>Think about applying before doing your prep work!</a:t>
            </a:r>
          </a:p>
        </p:txBody>
      </p:sp>
    </p:spTree>
    <p:extLst>
      <p:ext uri="{BB962C8B-B14F-4D97-AF65-F5344CB8AC3E}">
        <p14:creationId xmlns:p14="http://schemas.microsoft.com/office/powerpoint/2010/main" val="1272205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084EB-AA7F-48C3-88FF-21994699F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Cover letters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08F0D1-DB51-418A-87C2-F142D541A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Why are you the perfect person for the role?</a:t>
            </a:r>
          </a:p>
          <a:p>
            <a:pPr lvl="1"/>
            <a:r>
              <a:rPr lang="en-GB" dirty="0"/>
              <a:t>Match your skills with their job description.</a:t>
            </a:r>
          </a:p>
          <a:p>
            <a:r>
              <a:rPr lang="en-GB" dirty="0"/>
              <a:t>Tell a story of how you go there.</a:t>
            </a:r>
          </a:p>
          <a:p>
            <a:r>
              <a:rPr lang="en-GB" dirty="0"/>
              <a:t>Show that you have researched the company and gig.</a:t>
            </a:r>
          </a:p>
          <a:p>
            <a:pPr lvl="1"/>
            <a:r>
              <a:rPr lang="en-GB" dirty="0"/>
              <a:t>I was impressed to read that your VP of Sales had recently defrauded an orphanage.</a:t>
            </a:r>
          </a:p>
          <a:p>
            <a:pPr lvl="1"/>
            <a:r>
              <a:rPr lang="en-GB" dirty="0"/>
              <a:t>Your CEO’s recent talk at Davos on eating the poor was inspirational.</a:t>
            </a:r>
          </a:p>
          <a:p>
            <a:r>
              <a:rPr lang="en-GB" dirty="0"/>
              <a:t>Learn from the best: </a:t>
            </a:r>
            <a:r>
              <a:rPr lang="en-GB" b="1" dirty="0"/>
              <a:t>https://cdn.cdo.mit.edu/wp-content/uploads/sites/67/2019/07/Cover-Letter-Sample-Packet-Revised-2017-2018.pdf</a:t>
            </a:r>
          </a:p>
        </p:txBody>
      </p:sp>
    </p:spTree>
    <p:extLst>
      <p:ext uri="{BB962C8B-B14F-4D97-AF65-F5344CB8AC3E}">
        <p14:creationId xmlns:p14="http://schemas.microsoft.com/office/powerpoint/2010/main" val="8153515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4210</TotalTime>
  <Words>1014</Words>
  <Application>Microsoft Office PowerPoint</Application>
  <PresentationFormat>Widescreen</PresentationFormat>
  <Paragraphs>125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Tw Cen MT</vt:lpstr>
      <vt:lpstr>Circuit</vt:lpstr>
      <vt:lpstr>Negotiating a new job: Resumes and Interview Techniques Workshop</vt:lpstr>
      <vt:lpstr>Context: my interview experience</vt:lpstr>
      <vt:lpstr>Context: what does hiring look like?</vt:lpstr>
      <vt:lpstr>What is the point of CVs and interviews?</vt:lpstr>
      <vt:lpstr>CV vs LinkedIn – and covering letters</vt:lpstr>
      <vt:lpstr>Fixing common CV mistakes</vt:lpstr>
      <vt:lpstr>Cheat (hack the system)</vt:lpstr>
      <vt:lpstr>LinkedIn dos and don’ts</vt:lpstr>
      <vt:lpstr>Cover letters</vt:lpstr>
      <vt:lpstr>Prep work: where do you want to go?</vt:lpstr>
      <vt:lpstr>Trimodal salaries – local, country, global</vt:lpstr>
      <vt:lpstr>Prep work: research the gig</vt:lpstr>
      <vt:lpstr>Your goals in an interview</vt:lpstr>
      <vt:lpstr>Answering questions: the STAR framework</vt:lpstr>
      <vt:lpstr>Interview the interviewers</vt:lpstr>
      <vt:lpstr>Negotiating salaries</vt:lpstr>
      <vt:lpstr>Spotting red flags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Kranz</dc:creator>
  <cp:lastModifiedBy>Thomas Kranz</cp:lastModifiedBy>
  <cp:revision>29</cp:revision>
  <dcterms:created xsi:type="dcterms:W3CDTF">2022-07-20T12:26:05Z</dcterms:created>
  <dcterms:modified xsi:type="dcterms:W3CDTF">2024-07-12T12:06:41Z</dcterms:modified>
</cp:coreProperties>
</file>